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Arial" charset="1" panose="020B0502020202020204"/>
      <p:regular r:id="rId24"/>
    </p:embeddedFont>
    <p:embeddedFont>
      <p:font typeface="Poppins Semi-Bold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17995" y="3368814"/>
            <a:ext cx="14438494" cy="238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Recommendation-Based</a:t>
            </a:r>
          </a:p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Digital Library System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418015" y="5755745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086100" y="0"/>
            <a:ext cx="10964995" cy="2598640"/>
          </a:xfrm>
          <a:custGeom>
            <a:avLst/>
            <a:gdLst/>
            <a:ahLst/>
            <a:cxnLst/>
            <a:rect r="r" b="b" t="t" l="l"/>
            <a:pathLst>
              <a:path h="2598640" w="10964995">
                <a:moveTo>
                  <a:pt x="0" y="0"/>
                </a:moveTo>
                <a:lnTo>
                  <a:pt x="10964995" y="0"/>
                </a:lnTo>
                <a:lnTo>
                  <a:pt x="10964995" y="2598640"/>
                </a:lnTo>
                <a:lnTo>
                  <a:pt x="0" y="259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18015" y="5946325"/>
            <a:ext cx="6848459" cy="145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1" u="sng">
                <a:solidFill>
                  <a:srgbClr val="000000"/>
                </a:solidFill>
                <a:latin typeface="Poppins Bold"/>
              </a:rPr>
              <a:t>Submitters:</a:t>
            </a:r>
          </a:p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000"/>
                </a:solidFill>
                <a:latin typeface="Poppins"/>
              </a:rPr>
              <a:t>Yuval Zohar</a:t>
            </a:r>
          </a:p>
          <a:p>
            <a:pPr algn="l">
              <a:lnSpc>
                <a:spcPts val="3515"/>
              </a:lnSpc>
              <a:spcBef>
                <a:spcPct val="0"/>
              </a:spcBef>
            </a:pPr>
            <a:r>
              <a:rPr lang="en-US" sz="2510">
                <a:solidFill>
                  <a:srgbClr val="000000"/>
                </a:solidFill>
                <a:latin typeface="Poppins"/>
              </a:rPr>
              <a:t>Amit Perets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2208" y="5955850"/>
            <a:ext cx="7175476" cy="10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175" u="sng">
                <a:solidFill>
                  <a:srgbClr val="000000"/>
                </a:solidFill>
                <a:latin typeface="Poppins Bold"/>
              </a:rPr>
              <a:t>Supervisor: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Poppins"/>
              </a:rPr>
              <a:t>Dr Naomi Unkelos Shpigel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38868" y="9584452"/>
            <a:ext cx="6848459" cy="55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  <a:spcBef>
                <a:spcPct val="0"/>
              </a:spcBef>
            </a:pPr>
            <a:r>
              <a:rPr lang="en-US" sz="3031">
                <a:solidFill>
                  <a:srgbClr val="000000"/>
                </a:solidFill>
                <a:latin typeface="Poppins"/>
              </a:rPr>
              <a:t>24-1-D-20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470898" y="-402154"/>
            <a:ext cx="3346204" cy="18288000"/>
            <a:chOff x="0" y="0"/>
            <a:chExt cx="881305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05" cy="4816592"/>
            </a:xfrm>
            <a:custGeom>
              <a:avLst/>
              <a:gdLst/>
              <a:ahLst/>
              <a:cxnLst/>
              <a:rect r="r" b="b" t="t" l="l"/>
              <a:pathLst>
                <a:path h="4816592" w="881305">
                  <a:moveTo>
                    <a:pt x="0" y="0"/>
                  </a:moveTo>
                  <a:lnTo>
                    <a:pt x="881305" y="0"/>
                  </a:lnTo>
                  <a:lnTo>
                    <a:pt x="88130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8130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87933" y="4863066"/>
            <a:ext cx="13989833" cy="3878780"/>
          </a:xfrm>
          <a:custGeom>
            <a:avLst/>
            <a:gdLst/>
            <a:ahLst/>
            <a:cxnLst/>
            <a:rect r="r" b="b" t="t" l="l"/>
            <a:pathLst>
              <a:path h="3878780" w="13989833">
                <a:moveTo>
                  <a:pt x="0" y="0"/>
                </a:moveTo>
                <a:lnTo>
                  <a:pt x="13989833" y="0"/>
                </a:lnTo>
                <a:lnTo>
                  <a:pt x="13989833" y="3878780"/>
                </a:lnTo>
                <a:lnTo>
                  <a:pt x="0" y="387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0075" y="1289513"/>
            <a:ext cx="7381672" cy="7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1"/>
              </a:lnSpc>
              <a:spcBef>
                <a:spcPct val="0"/>
              </a:spcBef>
            </a:pPr>
            <a:r>
              <a:rPr lang="en-US" sz="4129">
                <a:solidFill>
                  <a:srgbClr val="242227"/>
                </a:solidFill>
                <a:latin typeface="League Spartan"/>
              </a:rPr>
              <a:t>Algorithm - Web Scraping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548" y="2507117"/>
            <a:ext cx="5222172" cy="5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Bold"/>
              </a:rPr>
              <a:t>Why not use AI directly?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1281" y="3132877"/>
            <a:ext cx="2306934" cy="6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4"/>
              </a:lnSpc>
              <a:spcBef>
                <a:spcPct val="0"/>
              </a:spcBef>
            </a:pPr>
            <a:r>
              <a:rPr lang="en-US" sz="4003">
                <a:solidFill>
                  <a:srgbClr val="000000"/>
                </a:solidFill>
                <a:latin typeface="Poppins"/>
              </a:rPr>
              <a:t>Data!!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4982" y="9658465"/>
            <a:ext cx="624701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-10-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262" y="2247978"/>
            <a:ext cx="14152263" cy="6905125"/>
          </a:xfrm>
          <a:custGeom>
            <a:avLst/>
            <a:gdLst/>
            <a:ahLst/>
            <a:cxnLst/>
            <a:rect r="r" b="b" t="t" l="l"/>
            <a:pathLst>
              <a:path h="6905125" w="14152263">
                <a:moveTo>
                  <a:pt x="0" y="0"/>
                </a:moveTo>
                <a:lnTo>
                  <a:pt x="14152264" y="0"/>
                </a:lnTo>
                <a:lnTo>
                  <a:pt x="14152264" y="6905125"/>
                </a:lnTo>
                <a:lnTo>
                  <a:pt x="0" y="690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50968" y="443683"/>
            <a:ext cx="5870083" cy="1046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3"/>
              </a:lnSpc>
              <a:spcBef>
                <a:spcPct val="0"/>
              </a:spcBef>
            </a:pPr>
            <a:r>
              <a:rPr lang="en-US" sz="6073">
                <a:solidFill>
                  <a:srgbClr val="242227"/>
                </a:solidFill>
                <a:latin typeface="League Spartan"/>
              </a:rPr>
              <a:t>Prototype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91643" y="1404167"/>
            <a:ext cx="3686796" cy="5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Search books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663086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-11-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751" y="2200713"/>
            <a:ext cx="14672468" cy="7275099"/>
          </a:xfrm>
          <a:custGeom>
            <a:avLst/>
            <a:gdLst/>
            <a:ahLst/>
            <a:cxnLst/>
            <a:rect r="r" b="b" t="t" l="l"/>
            <a:pathLst>
              <a:path h="7275099" w="14672468">
                <a:moveTo>
                  <a:pt x="0" y="0"/>
                </a:moveTo>
                <a:lnTo>
                  <a:pt x="14672467" y="0"/>
                </a:lnTo>
                <a:lnTo>
                  <a:pt x="14672467" y="7275099"/>
                </a:lnTo>
                <a:lnTo>
                  <a:pt x="0" y="727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91643" y="1404167"/>
            <a:ext cx="3686796" cy="50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Order a book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14982" y="9658465"/>
            <a:ext cx="675880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-12-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0171" y="1220622"/>
            <a:ext cx="10937829" cy="5894904"/>
          </a:xfrm>
          <a:custGeom>
            <a:avLst/>
            <a:gdLst/>
            <a:ahLst/>
            <a:cxnLst/>
            <a:rect r="r" b="b" t="t" l="l"/>
            <a:pathLst>
              <a:path h="5894904" w="10937829">
                <a:moveTo>
                  <a:pt x="0" y="0"/>
                </a:moveTo>
                <a:lnTo>
                  <a:pt x="10937829" y="0"/>
                </a:lnTo>
                <a:lnTo>
                  <a:pt x="10937829" y="5894904"/>
                </a:lnTo>
                <a:lnTo>
                  <a:pt x="0" y="5894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6" r="-11584" b="-4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31004" y="3669389"/>
            <a:ext cx="11769150" cy="6482840"/>
          </a:xfrm>
          <a:custGeom>
            <a:avLst/>
            <a:gdLst/>
            <a:ahLst/>
            <a:cxnLst/>
            <a:rect r="r" b="b" t="t" l="l"/>
            <a:pathLst>
              <a:path h="6482840" w="11769150">
                <a:moveTo>
                  <a:pt x="0" y="0"/>
                </a:moveTo>
                <a:lnTo>
                  <a:pt x="11769150" y="0"/>
                </a:lnTo>
                <a:lnTo>
                  <a:pt x="11769150" y="6482840"/>
                </a:lnTo>
                <a:lnTo>
                  <a:pt x="0" y="6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4909" y="942975"/>
            <a:ext cx="4157324" cy="5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>
                <a:solidFill>
                  <a:srgbClr val="000000"/>
                </a:solidFill>
                <a:latin typeface="Poppins"/>
              </a:rPr>
              <a:t>Admin panel pages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4982" y="9658465"/>
            <a:ext cx="778239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-13-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5076" y="1499674"/>
            <a:ext cx="10874078" cy="7862042"/>
          </a:xfrm>
          <a:custGeom>
            <a:avLst/>
            <a:gdLst/>
            <a:ahLst/>
            <a:cxnLst/>
            <a:rect r="r" b="b" t="t" l="l"/>
            <a:pathLst>
              <a:path h="7862042" w="10874078">
                <a:moveTo>
                  <a:pt x="0" y="0"/>
                </a:moveTo>
                <a:lnTo>
                  <a:pt x="10874078" y="0"/>
                </a:lnTo>
                <a:lnTo>
                  <a:pt x="10874078" y="7862043"/>
                </a:lnTo>
                <a:lnTo>
                  <a:pt x="0" y="786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38526" y="129277"/>
            <a:ext cx="4350708" cy="117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1"/>
              </a:lnSpc>
              <a:spcBef>
                <a:spcPct val="0"/>
              </a:spcBef>
            </a:pPr>
            <a:r>
              <a:rPr lang="en-US" sz="6843">
                <a:solidFill>
                  <a:srgbClr val="242227"/>
                </a:solidFill>
                <a:latin typeface="League Spartan"/>
              </a:rPr>
              <a:t>Tests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14982" y="9658465"/>
            <a:ext cx="765444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32750" y="3240179"/>
            <a:ext cx="10299165" cy="218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29"/>
              </a:lnSpc>
              <a:spcBef>
                <a:spcPct val="0"/>
              </a:spcBef>
            </a:pPr>
            <a:r>
              <a:rPr lang="en-US" sz="12735">
                <a:solidFill>
                  <a:srgbClr val="242227"/>
                </a:solidFill>
                <a:latin typeface="League Spartan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14982" y="9658465"/>
            <a:ext cx="663086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-15-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42060" y="1307365"/>
            <a:ext cx="5882909" cy="8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sz="5101">
                <a:solidFill>
                  <a:srgbClr val="242227"/>
                </a:solidFill>
                <a:latin typeface="League Spartan"/>
              </a:rPr>
              <a:t>Nowadays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795580" y="6157716"/>
            <a:ext cx="7956438" cy="3787198"/>
          </a:xfrm>
          <a:custGeom>
            <a:avLst/>
            <a:gdLst/>
            <a:ahLst/>
            <a:cxnLst/>
            <a:rect r="r" b="b" t="t" l="l"/>
            <a:pathLst>
              <a:path h="3787198" w="7956438">
                <a:moveTo>
                  <a:pt x="0" y="0"/>
                </a:moveTo>
                <a:lnTo>
                  <a:pt x="7956438" y="0"/>
                </a:lnTo>
                <a:lnTo>
                  <a:pt x="7956438" y="3787198"/>
                </a:lnTo>
                <a:lnTo>
                  <a:pt x="0" y="3787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0574" y="2900486"/>
            <a:ext cx="8373044" cy="401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280" indent="-310640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Poppins Bold"/>
              </a:rPr>
              <a:t>Limited Budgets</a:t>
            </a:r>
          </a:p>
          <a:p>
            <a:pPr algn="l">
              <a:lnSpc>
                <a:spcPts val="4028"/>
              </a:lnSpc>
            </a:pPr>
          </a:p>
          <a:p>
            <a:pPr algn="l" marL="621280" indent="-310640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Poppins Semi-Bold"/>
              </a:rPr>
              <a:t>Outdated Technologies</a:t>
            </a:r>
          </a:p>
          <a:p>
            <a:pPr algn="l">
              <a:lnSpc>
                <a:spcPts val="4028"/>
              </a:lnSpc>
            </a:pPr>
          </a:p>
          <a:p>
            <a:pPr algn="l" marL="621280" indent="-310640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Poppins Semi-Bold"/>
              </a:rPr>
              <a:t>Poor User Interfaces</a:t>
            </a:r>
          </a:p>
          <a:p>
            <a:pPr algn="l">
              <a:lnSpc>
                <a:spcPts val="4028"/>
              </a:lnSpc>
            </a:pPr>
          </a:p>
          <a:p>
            <a:pPr algn="l" marL="621280" indent="-310640" lvl="1">
              <a:lnSpc>
                <a:spcPts val="4028"/>
              </a:lnSpc>
              <a:buFont typeface="Arial"/>
              <a:buChar char="•"/>
            </a:pPr>
            <a:r>
              <a:rPr lang="en-US" sz="2877">
                <a:solidFill>
                  <a:srgbClr val="000000"/>
                </a:solidFill>
                <a:latin typeface="Poppins Semi-Bold"/>
              </a:rPr>
              <a:t>Lack of Personalized Recommendations</a:t>
            </a:r>
          </a:p>
          <a:p>
            <a:pPr algn="l">
              <a:lnSpc>
                <a:spcPts val="402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-2-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42060" y="1307365"/>
            <a:ext cx="5882909" cy="8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  <a:spcBef>
                <a:spcPct val="0"/>
              </a:spcBef>
            </a:pPr>
            <a:r>
              <a:rPr lang="en-US" sz="5101">
                <a:solidFill>
                  <a:srgbClr val="242227"/>
                </a:solidFill>
                <a:latin typeface="League Spartan"/>
              </a:rPr>
              <a:t>Our solution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22190" y="2315195"/>
            <a:ext cx="13001412" cy="687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Utilization of modern technologies</a:t>
            </a:r>
          </a:p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Implementation of a user-friendly interface</a:t>
            </a:r>
          </a:p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A</a:t>
            </a:r>
            <a:r>
              <a:rPr lang="en-US" sz="2812">
                <a:solidFill>
                  <a:srgbClr val="000000"/>
                </a:solidFill>
                <a:latin typeface="Poppins Semi-Bold"/>
              </a:rPr>
              <a:t>daptation for those lacking technological knowledge</a:t>
            </a:r>
          </a:p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Exceptional user experience</a:t>
            </a:r>
          </a:p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Integration of a recommendation system</a:t>
            </a:r>
          </a:p>
          <a:p>
            <a:pPr algn="l">
              <a:lnSpc>
                <a:spcPts val="3936"/>
              </a:lnSpc>
            </a:pPr>
          </a:p>
          <a:p>
            <a:pPr algn="l" marL="607129" indent="-303564" lvl="1">
              <a:lnSpc>
                <a:spcPts val="3936"/>
              </a:lnSpc>
              <a:buFont typeface="Arial"/>
              <a:buChar char="•"/>
            </a:pPr>
            <a:r>
              <a:rPr lang="en-US" sz="2812">
                <a:solidFill>
                  <a:srgbClr val="000000"/>
                </a:solidFill>
                <a:latin typeface="Poppins Semi-Bold"/>
              </a:rPr>
              <a:t>Free accessibility to both small and large libraries</a:t>
            </a:r>
          </a:p>
          <a:p>
            <a:pPr algn="l">
              <a:lnSpc>
                <a:spcPts val="3936"/>
              </a:lnSpc>
            </a:pPr>
          </a:p>
          <a:p>
            <a:pPr algn="l">
              <a:lnSpc>
                <a:spcPts val="393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-3-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950683" y="-404323"/>
            <a:ext cx="3137279" cy="19038645"/>
            <a:chOff x="0" y="0"/>
            <a:chExt cx="826279" cy="50142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6279" cy="5014293"/>
            </a:xfrm>
            <a:custGeom>
              <a:avLst/>
              <a:gdLst/>
              <a:ahLst/>
              <a:cxnLst/>
              <a:rect r="r" b="b" t="t" l="l"/>
              <a:pathLst>
                <a:path h="5014293" w="826279">
                  <a:moveTo>
                    <a:pt x="0" y="0"/>
                  </a:moveTo>
                  <a:lnTo>
                    <a:pt x="826279" y="0"/>
                  </a:lnTo>
                  <a:lnTo>
                    <a:pt x="826279" y="5014293"/>
                  </a:lnTo>
                  <a:lnTo>
                    <a:pt x="0" y="501429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26279" cy="506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50631" y="4021585"/>
            <a:ext cx="8790156" cy="5831027"/>
          </a:xfrm>
          <a:custGeom>
            <a:avLst/>
            <a:gdLst/>
            <a:ahLst/>
            <a:cxnLst/>
            <a:rect r="r" b="b" t="t" l="l"/>
            <a:pathLst>
              <a:path h="5831027" w="8790156">
                <a:moveTo>
                  <a:pt x="0" y="0"/>
                </a:moveTo>
                <a:lnTo>
                  <a:pt x="8790156" y="0"/>
                </a:lnTo>
                <a:lnTo>
                  <a:pt x="8790156" y="5831027"/>
                </a:lnTo>
                <a:lnTo>
                  <a:pt x="0" y="5831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0075" y="1078541"/>
            <a:ext cx="8163543" cy="8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4"/>
              </a:lnSpc>
              <a:spcBef>
                <a:spcPct val="0"/>
              </a:spcBef>
            </a:pPr>
            <a:r>
              <a:rPr lang="en-US" sz="4660">
                <a:solidFill>
                  <a:srgbClr val="242227"/>
                </a:solidFill>
                <a:latin typeface="League Spartan"/>
              </a:rPr>
              <a:t>Requirments gathering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075" y="2299415"/>
            <a:ext cx="8803108" cy="584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2661">
                <a:solidFill>
                  <a:srgbClr val="000000"/>
                </a:solidFill>
                <a:latin typeface="Poppins"/>
              </a:rPr>
              <a:t>Interview with the library staff of Moshav Kanaf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  <a:p>
            <a:pPr algn="l" marL="531514" indent="-265757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00000"/>
                </a:solidFill>
                <a:latin typeface="Poppins"/>
              </a:rPr>
              <a:t>Reviewed the current system and its limitations</a:t>
            </a:r>
          </a:p>
          <a:p>
            <a:pPr algn="l">
              <a:lnSpc>
                <a:spcPts val="3446"/>
              </a:lnSpc>
            </a:pPr>
          </a:p>
          <a:p>
            <a:pPr algn="l" marL="531514" indent="-265757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00000"/>
                </a:solidFill>
                <a:latin typeface="Poppins"/>
              </a:rPr>
              <a:t>G</a:t>
            </a:r>
            <a:r>
              <a:rPr lang="en-US" sz="2461">
                <a:solidFill>
                  <a:srgbClr val="000000"/>
                </a:solidFill>
                <a:latin typeface="Poppins"/>
              </a:rPr>
              <a:t>athered requirements for the intended system</a:t>
            </a:r>
          </a:p>
          <a:p>
            <a:pPr algn="l">
              <a:lnSpc>
                <a:spcPts val="3446"/>
              </a:lnSpc>
            </a:pPr>
          </a:p>
          <a:p>
            <a:pPr algn="l" marL="531514" indent="-265757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00000"/>
                </a:solidFill>
                <a:latin typeface="Poppins"/>
              </a:rPr>
              <a:t>R</a:t>
            </a:r>
            <a:r>
              <a:rPr lang="en-US" sz="2461">
                <a:solidFill>
                  <a:srgbClr val="000000"/>
                </a:solidFill>
                <a:latin typeface="Poppins"/>
              </a:rPr>
              <a:t>eceived guidelines to support the development process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-4-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950683" y="-800962"/>
            <a:ext cx="3137279" cy="19038645"/>
            <a:chOff x="0" y="0"/>
            <a:chExt cx="826279" cy="5014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6279" cy="5014293"/>
            </a:xfrm>
            <a:custGeom>
              <a:avLst/>
              <a:gdLst/>
              <a:ahLst/>
              <a:cxnLst/>
              <a:rect r="r" b="b" t="t" l="l"/>
              <a:pathLst>
                <a:path h="5014293" w="826279">
                  <a:moveTo>
                    <a:pt x="0" y="0"/>
                  </a:moveTo>
                  <a:lnTo>
                    <a:pt x="826279" y="0"/>
                  </a:lnTo>
                  <a:lnTo>
                    <a:pt x="826279" y="5014293"/>
                  </a:lnTo>
                  <a:lnTo>
                    <a:pt x="0" y="5014293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26279" cy="506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38729" y="3057822"/>
            <a:ext cx="10684446" cy="7229178"/>
          </a:xfrm>
          <a:custGeom>
            <a:avLst/>
            <a:gdLst/>
            <a:ahLst/>
            <a:cxnLst/>
            <a:rect r="r" b="b" t="t" l="l"/>
            <a:pathLst>
              <a:path h="7229178" w="10684446">
                <a:moveTo>
                  <a:pt x="0" y="0"/>
                </a:moveTo>
                <a:lnTo>
                  <a:pt x="10684446" y="0"/>
                </a:lnTo>
                <a:lnTo>
                  <a:pt x="10684446" y="7229178"/>
                </a:lnTo>
                <a:lnTo>
                  <a:pt x="0" y="722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0075" y="1078541"/>
            <a:ext cx="8163543" cy="80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4"/>
              </a:lnSpc>
              <a:spcBef>
                <a:spcPct val="0"/>
              </a:spcBef>
            </a:pPr>
            <a:r>
              <a:rPr lang="en-US" sz="4660">
                <a:solidFill>
                  <a:srgbClr val="242227"/>
                </a:solidFill>
                <a:latin typeface="League Spartan"/>
              </a:rPr>
              <a:t>Requirments gathering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0075" y="1795765"/>
            <a:ext cx="11056602" cy="199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</a:p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S</a:t>
            </a:r>
            <a:r>
              <a:rPr lang="en-US" sz="2812">
                <a:solidFill>
                  <a:srgbClr val="000000"/>
                </a:solidFill>
                <a:latin typeface="Poppins"/>
              </a:rPr>
              <a:t>urvey for readers communities &amp; potential readers</a:t>
            </a:r>
          </a:p>
          <a:p>
            <a:pPr algn="l">
              <a:lnSpc>
                <a:spcPts val="3936"/>
              </a:lnSpc>
            </a:pPr>
          </a:p>
          <a:p>
            <a:pPr algn="l">
              <a:lnSpc>
                <a:spcPts val="393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-5-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470898" y="-530102"/>
            <a:ext cx="3346204" cy="18288000"/>
            <a:chOff x="0" y="0"/>
            <a:chExt cx="881305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05" cy="4816592"/>
            </a:xfrm>
            <a:custGeom>
              <a:avLst/>
              <a:gdLst/>
              <a:ahLst/>
              <a:cxnLst/>
              <a:rect r="r" b="b" t="t" l="l"/>
              <a:pathLst>
                <a:path h="4816592" w="881305">
                  <a:moveTo>
                    <a:pt x="0" y="0"/>
                  </a:moveTo>
                  <a:lnTo>
                    <a:pt x="881305" y="0"/>
                  </a:lnTo>
                  <a:lnTo>
                    <a:pt x="88130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8130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4242" y="1078541"/>
            <a:ext cx="8273925" cy="81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  <a:spcBef>
                <a:spcPct val="0"/>
              </a:spcBef>
            </a:pPr>
            <a:r>
              <a:rPr lang="en-US" sz="4723">
                <a:solidFill>
                  <a:srgbClr val="242227"/>
                </a:solidFill>
                <a:latin typeface="League Spartan"/>
              </a:rPr>
              <a:t>Literature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242" y="2960184"/>
            <a:ext cx="7755339" cy="158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3005">
                <a:solidFill>
                  <a:srgbClr val="000000"/>
                </a:solidFill>
                <a:latin typeface="Poppins Bold"/>
              </a:rPr>
              <a:t>Comparison between 6 digital library systems across a variety of features and elements within them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68167" y="1793003"/>
            <a:ext cx="9391682" cy="8404433"/>
          </a:xfrm>
          <a:custGeom>
            <a:avLst/>
            <a:gdLst/>
            <a:ahLst/>
            <a:cxnLst/>
            <a:rect r="r" b="b" t="t" l="l"/>
            <a:pathLst>
              <a:path h="8404433" w="9391682">
                <a:moveTo>
                  <a:pt x="0" y="0"/>
                </a:moveTo>
                <a:lnTo>
                  <a:pt x="9391681" y="0"/>
                </a:lnTo>
                <a:lnTo>
                  <a:pt x="9391681" y="8404433"/>
                </a:lnTo>
                <a:lnTo>
                  <a:pt x="0" y="840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-6-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470898" y="-530102"/>
            <a:ext cx="3346204" cy="18288000"/>
            <a:chOff x="0" y="0"/>
            <a:chExt cx="881305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05" cy="4816592"/>
            </a:xfrm>
            <a:custGeom>
              <a:avLst/>
              <a:gdLst/>
              <a:ahLst/>
              <a:cxnLst/>
              <a:rect r="r" b="b" t="t" l="l"/>
              <a:pathLst>
                <a:path h="4816592" w="881305">
                  <a:moveTo>
                    <a:pt x="0" y="0"/>
                  </a:moveTo>
                  <a:lnTo>
                    <a:pt x="881305" y="0"/>
                  </a:lnTo>
                  <a:lnTo>
                    <a:pt x="88130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8130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26225" y="370289"/>
            <a:ext cx="7741461" cy="9546421"/>
          </a:xfrm>
          <a:custGeom>
            <a:avLst/>
            <a:gdLst/>
            <a:ahLst/>
            <a:cxnLst/>
            <a:rect r="r" b="b" t="t" l="l"/>
            <a:pathLst>
              <a:path h="9546421" w="7741461">
                <a:moveTo>
                  <a:pt x="0" y="0"/>
                </a:moveTo>
                <a:lnTo>
                  <a:pt x="7741461" y="0"/>
                </a:lnTo>
                <a:lnTo>
                  <a:pt x="7741461" y="9546422"/>
                </a:lnTo>
                <a:lnTo>
                  <a:pt x="0" y="9546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0075" y="1279988"/>
            <a:ext cx="6011730" cy="7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  <a:spcBef>
                <a:spcPct val="0"/>
              </a:spcBef>
            </a:pPr>
            <a:r>
              <a:rPr lang="en-US" sz="4191">
                <a:solidFill>
                  <a:srgbClr val="242227"/>
                </a:solidFill>
                <a:latin typeface="League Spartan"/>
              </a:rPr>
              <a:t>System architecture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-7-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470898" y="-530102"/>
            <a:ext cx="3346204" cy="18288000"/>
            <a:chOff x="0" y="0"/>
            <a:chExt cx="881305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05" cy="4816592"/>
            </a:xfrm>
            <a:custGeom>
              <a:avLst/>
              <a:gdLst/>
              <a:ahLst/>
              <a:cxnLst/>
              <a:rect r="r" b="b" t="t" l="l"/>
              <a:pathLst>
                <a:path h="4816592" w="881305">
                  <a:moveTo>
                    <a:pt x="0" y="0"/>
                  </a:moveTo>
                  <a:lnTo>
                    <a:pt x="881305" y="0"/>
                  </a:lnTo>
                  <a:lnTo>
                    <a:pt x="88130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8130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24761" y="1208013"/>
            <a:ext cx="9703216" cy="8751555"/>
          </a:xfrm>
          <a:custGeom>
            <a:avLst/>
            <a:gdLst/>
            <a:ahLst/>
            <a:cxnLst/>
            <a:rect r="r" b="b" t="t" l="l"/>
            <a:pathLst>
              <a:path h="8751555" w="9703216">
                <a:moveTo>
                  <a:pt x="0" y="0"/>
                </a:moveTo>
                <a:lnTo>
                  <a:pt x="9703217" y="0"/>
                </a:lnTo>
                <a:lnTo>
                  <a:pt x="9703217" y="8751555"/>
                </a:lnTo>
                <a:lnTo>
                  <a:pt x="0" y="8751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51970" y="200876"/>
            <a:ext cx="6011730" cy="7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  <a:spcBef>
                <a:spcPct val="0"/>
              </a:spcBef>
            </a:pPr>
            <a:r>
              <a:rPr lang="en-US" sz="4191">
                <a:solidFill>
                  <a:srgbClr val="242227"/>
                </a:solidFill>
                <a:latin typeface="League Spartan"/>
              </a:rPr>
              <a:t>Activity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470898" y="-530102"/>
            <a:ext cx="3346204" cy="18288000"/>
            <a:chOff x="0" y="0"/>
            <a:chExt cx="881305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1305" cy="4816592"/>
            </a:xfrm>
            <a:custGeom>
              <a:avLst/>
              <a:gdLst/>
              <a:ahLst/>
              <a:cxnLst/>
              <a:rect r="r" b="b" t="t" l="l"/>
              <a:pathLst>
                <a:path h="4816592" w="881305">
                  <a:moveTo>
                    <a:pt x="0" y="0"/>
                  </a:moveTo>
                  <a:lnTo>
                    <a:pt x="881305" y="0"/>
                  </a:lnTo>
                  <a:lnTo>
                    <a:pt x="881305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81305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17595" y="1028700"/>
            <a:ext cx="8239102" cy="8984127"/>
          </a:xfrm>
          <a:custGeom>
            <a:avLst/>
            <a:gdLst/>
            <a:ahLst/>
            <a:cxnLst/>
            <a:rect r="r" b="b" t="t" l="l"/>
            <a:pathLst>
              <a:path h="8984127" w="8239102">
                <a:moveTo>
                  <a:pt x="0" y="0"/>
                </a:moveTo>
                <a:lnTo>
                  <a:pt x="8239102" y="0"/>
                </a:lnTo>
                <a:lnTo>
                  <a:pt x="8239102" y="8984127"/>
                </a:lnTo>
                <a:lnTo>
                  <a:pt x="0" y="8984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51970" y="200876"/>
            <a:ext cx="6011730" cy="72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  <a:spcBef>
                <a:spcPct val="0"/>
              </a:spcBef>
            </a:pPr>
            <a:r>
              <a:rPr lang="en-US" sz="4191">
                <a:solidFill>
                  <a:srgbClr val="242227"/>
                </a:solidFill>
                <a:latin typeface="League Spartan"/>
              </a:rPr>
              <a:t>Use case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4982" y="9658465"/>
            <a:ext cx="560727" cy="47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-9-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DAGE8XcV6Yc</dc:identifier>
  <dcterms:modified xsi:type="dcterms:W3CDTF">2011-08-01T06:04:30Z</dcterms:modified>
  <cp:revision>1</cp:revision>
  <dc:title>Business</dc:title>
</cp:coreProperties>
</file>